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8" autoAdjust="0"/>
    <p:restoredTop sz="96489" autoAdjust="0"/>
  </p:normalViewPr>
  <p:slideViewPr>
    <p:cSldViewPr snapToGrid="0" showGuides="1">
      <p:cViewPr varScale="1">
        <p:scale>
          <a:sx n="96" d="100"/>
          <a:sy n="96" d="100"/>
        </p:scale>
        <p:origin x="1254" y="84"/>
      </p:cViewPr>
      <p:guideLst>
        <p:guide orient="horz" pos="2381"/>
        <p:guide pos="339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444A2-9559-4D82-887F-8523B80ABAF7}" type="datetimeFigureOut">
              <a:rPr lang="ja-JP" altLang="en-US"/>
              <a:pPr>
                <a:defRPr/>
              </a:pPr>
              <a:t>2014/5/28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41395-5761-4B13-AC19-5C00932FBF0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76270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760DE-B88C-42CA-9C45-919C91D03C1A}" type="datetimeFigureOut">
              <a:rPr lang="ja-JP" altLang="en-US"/>
              <a:pPr>
                <a:defRPr/>
              </a:pPr>
              <a:t>2014/5/28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D50EC-7168-4EB4-9D7F-1C913C3BB2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52076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E4774-264B-4D84-A5C6-472919303AF5}" type="datetimeFigureOut">
              <a:rPr lang="ja-JP" altLang="en-US"/>
              <a:pPr>
                <a:defRPr/>
              </a:pPr>
              <a:t>2014/5/28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2B21D-7219-4326-917B-06698CDA6E0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8630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E576A-F8ED-4A1E-A04D-938E406541EA}" type="datetimeFigureOut">
              <a:rPr lang="ja-JP" altLang="en-US"/>
              <a:pPr>
                <a:defRPr/>
              </a:pPr>
              <a:t>2014/5/28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55EE5-62DE-44D3-BD70-69305C104B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7762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9945A-B736-432E-9369-D8B568D85FE9}" type="datetimeFigureOut">
              <a:rPr lang="ja-JP" altLang="en-US"/>
              <a:pPr>
                <a:defRPr/>
              </a:pPr>
              <a:t>2014/5/28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D1D82-0ABE-48F5-97A1-C20953D4DB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8887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F5563-CC37-480C-9BD8-9FC8E89EE2DD}" type="datetimeFigureOut">
              <a:rPr lang="ja-JP" altLang="en-US"/>
              <a:pPr>
                <a:defRPr/>
              </a:pPr>
              <a:t>2014/5/28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AF5D9-FC6C-4B36-AA59-637D06C50C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86051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9724A-92B8-43E7-AC34-ECC1652F6ED9}" type="datetimeFigureOut">
              <a:rPr lang="ja-JP" altLang="en-US"/>
              <a:pPr>
                <a:defRPr/>
              </a:pPr>
              <a:t>2014/5/28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3AF50-9F63-416A-9ED0-AB7CF57BCA5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4036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0B6B9-3244-48FC-A5D8-44B6B05CF5AD}" type="datetimeFigureOut">
              <a:rPr lang="ja-JP" altLang="en-US"/>
              <a:pPr>
                <a:defRPr/>
              </a:pPr>
              <a:t>2014/5/28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E194B-1421-4F68-AED8-F953312A9F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21329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9B75F-0E2B-468B-9997-FA2F064266DE}" type="datetimeFigureOut">
              <a:rPr lang="ja-JP" altLang="en-US"/>
              <a:pPr>
                <a:defRPr/>
              </a:pPr>
              <a:t>2014/5/28</a:t>
            </a:fld>
            <a:endParaRPr lang="ja-JP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B2F13-F8A4-42E4-9FAF-63949D87272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1752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E3CF3-BC0A-4931-BDDE-BA3C16EFB8F5}" type="datetimeFigureOut">
              <a:rPr lang="ja-JP" altLang="en-US"/>
              <a:pPr>
                <a:defRPr/>
              </a:pPr>
              <a:t>2014/5/28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24116-DCA2-44B6-A305-E0C263336D8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7556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rtlCol="0">
            <a:normAutofit/>
          </a:bodyPr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pPr lvl="0"/>
            <a:r>
              <a:rPr lang="ja-JP" altLang="en-US" noProof="0" smtClean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11928-34A5-486F-8AA1-32C953DCDEE0}" type="datetimeFigureOut">
              <a:rPr lang="ja-JP" altLang="en-US"/>
              <a:pPr>
                <a:defRPr/>
              </a:pPr>
              <a:t>2014/5/28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D04FF-C4E2-4F2D-AE41-912BEC9CEB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745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35013" y="403225"/>
            <a:ext cx="9221787" cy="146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altLang="ja-JP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35013" y="2012950"/>
            <a:ext cx="9221787" cy="479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2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6D63CE9-EE5F-459D-B331-EE6D39A79AD7}" type="datetimeFigureOut">
              <a:rPr lang="ja-JP" altLang="en-US"/>
              <a:pPr>
                <a:defRPr/>
              </a:pPr>
              <a:t>2014/5/28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2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2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9405851-9C04-4FE3-9DB1-BBC4147668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64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10064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defTabSz="10064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defTabSz="10064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defTabSz="10064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50825" indent="-250825" algn="l" defTabSz="1006475" rtl="0" eaLnBrk="0" fontAlgn="base" hangingPunct="0">
        <a:lnSpc>
          <a:spcPct val="90000"/>
        </a:lnSpc>
        <a:spcBef>
          <a:spcPts val="1100"/>
        </a:spcBef>
        <a:spcAft>
          <a:spcPct val="0"/>
        </a:spcAft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55650" indent="-250825" algn="l" defTabSz="1006475" rtl="0" eaLnBrk="0" fontAlgn="base" hangingPunct="0">
        <a:lnSpc>
          <a:spcPct val="90000"/>
        </a:lnSpc>
        <a:spcBef>
          <a:spcPts val="550"/>
        </a:spcBef>
        <a:spcAft>
          <a:spcPct val="0"/>
        </a:spcAft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250825" algn="l" defTabSz="1006475" rtl="0" eaLnBrk="0" fontAlgn="base" hangingPunct="0">
        <a:lnSpc>
          <a:spcPct val="90000"/>
        </a:lnSpc>
        <a:spcBef>
          <a:spcPts val="550"/>
        </a:spcBef>
        <a:spcAft>
          <a:spcPct val="0"/>
        </a:spcAft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713" indent="-250825" algn="l" defTabSz="1006475" rtl="0" eaLnBrk="0" fontAlgn="base" hangingPunct="0">
        <a:lnSpc>
          <a:spcPct val="90000"/>
        </a:lnSpc>
        <a:spcBef>
          <a:spcPts val="550"/>
        </a:spcBef>
        <a:spcAft>
          <a:spcPct val="0"/>
        </a:spcAft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266950" indent="-250825" algn="l" defTabSz="1006475" rtl="0" eaLnBrk="0" fontAlgn="base" hangingPunct="0">
        <a:lnSpc>
          <a:spcPct val="90000"/>
        </a:lnSpc>
        <a:spcBef>
          <a:spcPts val="550"/>
        </a:spcBef>
        <a:spcAft>
          <a:spcPct val="0"/>
        </a:spcAft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62213"/>
            <a:ext cx="7362825" cy="509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テキスト ボックス 21"/>
          <p:cNvSpPr txBox="1">
            <a:spLocks noChangeArrowheads="1"/>
          </p:cNvSpPr>
          <p:nvPr/>
        </p:nvSpPr>
        <p:spPr bwMode="auto">
          <a:xfrm>
            <a:off x="47625" y="57150"/>
            <a:ext cx="51720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日本乾癬患者連合会の取り組み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616825" y="7210425"/>
            <a:ext cx="298767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>
                <a:solidFill>
                  <a:schemeClr val="accent1">
                    <a:lumMod val="50000"/>
                  </a:schemeClr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http://jpa1029.com/</a:t>
            </a:r>
            <a:endParaRPr lang="ja-JP" altLang="en-US" dirty="0">
              <a:solidFill>
                <a:schemeClr val="accent1">
                  <a:lumMod val="50000"/>
                </a:schemeClr>
              </a:solidFill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0" y="619125"/>
            <a:ext cx="5848350" cy="508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accent1">
                    <a:lumMod val="75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関節症性乾癬</a:t>
            </a:r>
            <a:r>
              <a:rPr lang="ja-JP" altLang="en-US" sz="1400" dirty="0">
                <a:solidFill>
                  <a:schemeClr val="accent5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の</a:t>
            </a:r>
            <a:r>
              <a:rPr lang="ja-JP" altLang="en-US" dirty="0">
                <a:solidFill>
                  <a:schemeClr val="accent1">
                    <a:lumMod val="75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難病指定に向けた活動</a:t>
            </a:r>
            <a:r>
              <a:rPr lang="ja-JP" altLang="en-US" sz="1400" dirty="0">
                <a:solidFill>
                  <a:schemeClr val="accent5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を推進しています。</a:t>
            </a:r>
            <a:endParaRPr lang="en-US" altLang="ja-JP" sz="1400" dirty="0">
              <a:solidFill>
                <a:schemeClr val="accent5">
                  <a:lumMod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95250" y="2540000"/>
            <a:ext cx="3546475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全国各地の患者会２０１４</a:t>
            </a:r>
          </a:p>
        </p:txBody>
      </p:sp>
      <p:cxnSp>
        <p:nvCxnSpPr>
          <p:cNvPr id="3" name="直線コネクタ 2"/>
          <p:cNvCxnSpPr/>
          <p:nvPr/>
        </p:nvCxnSpPr>
        <p:spPr>
          <a:xfrm>
            <a:off x="95250" y="92075"/>
            <a:ext cx="502761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95250" y="588963"/>
            <a:ext cx="502761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7" name="テキスト ボックス 1"/>
          <p:cNvSpPr txBox="1">
            <a:spLocks noChangeArrowheads="1"/>
          </p:cNvSpPr>
          <p:nvPr/>
        </p:nvSpPr>
        <p:spPr bwMode="auto">
          <a:xfrm>
            <a:off x="1287463" y="2989263"/>
            <a:ext cx="23018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200">
                <a:solidFill>
                  <a:schemeClr val="bg1"/>
                </a:solidFill>
              </a:rPr>
              <a:t>平成２６年現在２０地域の患者会</a:t>
            </a:r>
          </a:p>
        </p:txBody>
      </p:sp>
      <p:grpSp>
        <p:nvGrpSpPr>
          <p:cNvPr id="2058" name="グループ化 6"/>
          <p:cNvGrpSpPr>
            <a:grpSpLocks/>
          </p:cNvGrpSpPr>
          <p:nvPr/>
        </p:nvGrpSpPr>
        <p:grpSpPr bwMode="auto">
          <a:xfrm>
            <a:off x="5529263" y="14189"/>
            <a:ext cx="1835150" cy="1860550"/>
            <a:chOff x="5540663" y="46507"/>
            <a:chExt cx="1835133" cy="1860191"/>
          </a:xfrm>
        </p:grpSpPr>
        <p:graphicFrame>
          <p:nvGraphicFramePr>
            <p:cNvPr id="2098" name="オブジェクト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47470135"/>
                </p:ext>
              </p:extLst>
            </p:nvPr>
          </p:nvGraphicFramePr>
          <p:xfrm>
            <a:off x="5540663" y="46507"/>
            <a:ext cx="1835133" cy="18601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14" r:id="rId4" imgW="7441270" imgH="7542857" progId="">
                    <p:embed/>
                  </p:oleObj>
                </mc:Choice>
                <mc:Fallback>
                  <p:oleObj r:id="rId4" imgW="7441270" imgH="7542857" progId="">
                    <p:embed/>
                    <p:pic>
                      <p:nvPicPr>
                        <p:cNvPr id="0" name="オブジェクト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40663" y="46507"/>
                          <a:ext cx="1835133" cy="186019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正方形/長方形 5"/>
            <p:cNvSpPr/>
            <p:nvPr/>
          </p:nvSpPr>
          <p:spPr>
            <a:xfrm>
              <a:off x="5861335" y="1192520"/>
              <a:ext cx="1377937" cy="41584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700" dirty="0">
                  <a:solidFill>
                    <a:schemeClr val="accent4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乾癬治療中に皮膚科医</a:t>
              </a:r>
              <a:endParaRPr lang="en-US" altLang="ja-JP" sz="700" dirty="0">
                <a:solidFill>
                  <a:schemeClr val="accent4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700" dirty="0">
                  <a:solidFill>
                    <a:schemeClr val="accent4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から関節症状について</a:t>
              </a:r>
              <a:endParaRPr lang="en-US" altLang="ja-JP" sz="700" dirty="0">
                <a:solidFill>
                  <a:schemeClr val="accent4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700" dirty="0">
                  <a:solidFill>
                    <a:schemeClr val="accent4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説明を受けたことがあるか？</a:t>
              </a:r>
            </a:p>
          </p:txBody>
        </p:sp>
        <p:sp>
          <p:nvSpPr>
            <p:cNvPr id="2100" name="テキスト ボックス 16"/>
            <p:cNvSpPr txBox="1">
              <a:spLocks noChangeArrowheads="1"/>
            </p:cNvSpPr>
            <p:nvPr/>
          </p:nvSpPr>
          <p:spPr bwMode="auto">
            <a:xfrm>
              <a:off x="6433203" y="140893"/>
              <a:ext cx="5132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 sz="90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ある</a:t>
              </a:r>
              <a:endParaRPr lang="en-US" altLang="ja-JP" sz="900"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  <a:p>
              <a:pPr eaLnBrk="1" hangingPunct="1"/>
              <a:r>
                <a:rPr lang="en-US" altLang="ja-JP" sz="90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10.2%</a:t>
              </a:r>
              <a:endParaRPr lang="ja-JP" altLang="en-US" sz="900"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</p:txBody>
        </p:sp>
        <p:sp>
          <p:nvSpPr>
            <p:cNvPr id="2101" name="テキスト ボックス 17"/>
            <p:cNvSpPr txBox="1">
              <a:spLocks noChangeArrowheads="1"/>
            </p:cNvSpPr>
            <p:nvPr/>
          </p:nvSpPr>
          <p:spPr bwMode="auto">
            <a:xfrm>
              <a:off x="5668387" y="504726"/>
              <a:ext cx="788999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 sz="160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ない</a:t>
              </a:r>
              <a:endParaRPr lang="en-US" altLang="ja-JP" sz="1600"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  <a:p>
              <a:pPr eaLnBrk="1" hangingPunct="1"/>
              <a:r>
                <a:rPr lang="en-US" altLang="ja-JP" sz="160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89.8%</a:t>
              </a:r>
              <a:endParaRPr lang="ja-JP" altLang="en-US" sz="1600"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5645437" y="1178235"/>
              <a:ext cx="409571" cy="27775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200" dirty="0">
                  <a:solidFill>
                    <a:schemeClr val="accent4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Ｑ．</a:t>
              </a:r>
            </a:p>
          </p:txBody>
        </p:sp>
      </p:grpSp>
      <p:sp>
        <p:nvSpPr>
          <p:cNvPr id="28" name="テキスト ボックス 27"/>
          <p:cNvSpPr txBox="1"/>
          <p:nvPr/>
        </p:nvSpPr>
        <p:spPr>
          <a:xfrm>
            <a:off x="5681663" y="1819508"/>
            <a:ext cx="1462087" cy="2476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乾癬患者へのアンケート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5555" y="1127125"/>
            <a:ext cx="5602288" cy="8617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solidFill>
                  <a:srgbClr val="FF000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関節の痛み</a:t>
            </a:r>
            <a:r>
              <a:rPr lang="ja-JP" altLang="en-US" sz="1100">
                <a:solidFill>
                  <a:srgbClr val="00206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を</a:t>
            </a:r>
            <a:r>
              <a:rPr lang="ja-JP" altLang="en-US" sz="1100" smtClean="0">
                <a:solidFill>
                  <a:srgbClr val="00206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抱えつつ、</a:t>
            </a:r>
            <a:r>
              <a:rPr lang="ja-JP" altLang="en-US" sz="1200" dirty="0">
                <a:solidFill>
                  <a:srgbClr val="00206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長年</a:t>
            </a:r>
            <a:r>
              <a:rPr lang="ja-JP" altLang="en-US" sz="1600" dirty="0">
                <a:solidFill>
                  <a:srgbClr val="FF000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診断がつかず適切な治療</a:t>
            </a:r>
            <a:r>
              <a:rPr lang="ja-JP" altLang="en-US" sz="1200" dirty="0">
                <a:solidFill>
                  <a:srgbClr val="00206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を受けられず</a:t>
            </a:r>
            <a:r>
              <a:rPr lang="ja-JP" altLang="en-US" sz="1100" dirty="0">
                <a:solidFill>
                  <a:srgbClr val="00206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　</a:t>
            </a:r>
            <a:endParaRPr lang="en-US" altLang="ja-JP" sz="1100" dirty="0">
              <a:solidFill>
                <a:srgbClr val="002060"/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srgbClr val="00206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苦しむ患者がいます。中には</a:t>
            </a:r>
            <a:r>
              <a:rPr lang="ja-JP" altLang="en-US" sz="1600" dirty="0">
                <a:solidFill>
                  <a:srgbClr val="FF000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骨破壊</a:t>
            </a:r>
            <a:r>
              <a:rPr lang="ja-JP" altLang="en-US" sz="1200" dirty="0">
                <a:solidFill>
                  <a:srgbClr val="00206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を起こし</a:t>
            </a:r>
            <a:r>
              <a:rPr lang="ja-JP" altLang="en-US" sz="1600" dirty="0">
                <a:solidFill>
                  <a:srgbClr val="FF000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取り返しのつかない</a:t>
            </a:r>
            <a:r>
              <a:rPr lang="ja-JP" altLang="en-US" sz="1200">
                <a:solidFill>
                  <a:srgbClr val="00206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ケース</a:t>
            </a:r>
            <a:r>
              <a:rPr lang="ja-JP" altLang="en-US" sz="1100">
                <a:solidFill>
                  <a:srgbClr val="00206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となる</a:t>
            </a:r>
            <a:r>
              <a:rPr lang="ja-JP" altLang="en-US" sz="1100" dirty="0">
                <a:solidFill>
                  <a:srgbClr val="00206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ことも</a:t>
            </a:r>
            <a:r>
              <a:rPr lang="ja-JP" altLang="en-US" sz="1100">
                <a:solidFill>
                  <a:srgbClr val="00206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あります。</a:t>
            </a:r>
            <a:endParaRPr lang="ja-JP" altLang="en-US" sz="1100" dirty="0">
              <a:solidFill>
                <a:srgbClr val="002060"/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  <p:grpSp>
        <p:nvGrpSpPr>
          <p:cNvPr id="2061" name="グループ化 15"/>
          <p:cNvGrpSpPr>
            <a:grpSpLocks/>
          </p:cNvGrpSpPr>
          <p:nvPr/>
        </p:nvGrpSpPr>
        <p:grpSpPr bwMode="auto">
          <a:xfrm>
            <a:off x="7400925" y="4729163"/>
            <a:ext cx="3405188" cy="2430462"/>
            <a:chOff x="7401441" y="4825608"/>
            <a:chExt cx="3403956" cy="2430000"/>
          </a:xfrm>
        </p:grpSpPr>
        <p:pic>
          <p:nvPicPr>
            <p:cNvPr id="2093" name="図 4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3666" y="4825608"/>
              <a:ext cx="3240000" cy="243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94" name="正方形/長方形 47"/>
            <p:cNvSpPr>
              <a:spLocks noChangeArrowheads="1"/>
            </p:cNvSpPr>
            <p:nvPr/>
          </p:nvSpPr>
          <p:spPr bwMode="auto">
            <a:xfrm>
              <a:off x="7639831" y="5001607"/>
              <a:ext cx="286969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 sz="120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関節症性乾癬をめぐる問題点</a:t>
              </a:r>
              <a:r>
                <a:rPr lang="en-US" altLang="ja-JP" sz="120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(</a:t>
              </a:r>
              <a:r>
                <a:rPr lang="ja-JP" altLang="en-US" sz="120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医療環境</a:t>
              </a:r>
              <a:r>
                <a:rPr lang="en-US" altLang="ja-JP" sz="120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)</a:t>
              </a:r>
              <a:endPara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7401441" y="5516039"/>
              <a:ext cx="1701184" cy="104596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114300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ja-JP" altLang="en-US" sz="800" dirty="0">
                  <a:solidFill>
                    <a:schemeClr val="accent2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診断されなかった時の症状</a:t>
              </a:r>
            </a:p>
            <a:p>
              <a:pPr marL="114300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endParaRPr lang="en-US" altLang="ja-JP" sz="600" dirty="0">
                <a:latin typeface="+mj-ea"/>
                <a:ea typeface="+mn-ea"/>
              </a:endParaRPr>
            </a:p>
            <a:p>
              <a:pPr marL="114300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endParaRPr lang="ja-JP" altLang="en-US" sz="600" dirty="0">
                <a:latin typeface="+mj-ea"/>
                <a:ea typeface="+mn-ea"/>
              </a:endParaRPr>
            </a:p>
            <a:p>
              <a:pPr marL="114300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ja-JP" altLang="en-US" sz="600" dirty="0">
                  <a:latin typeface="HGS明朝B" panose="02020800000000000000" pitchFamily="18" charset="-128"/>
                  <a:ea typeface="HGS明朝B" panose="02020800000000000000" pitchFamily="18" charset="-128"/>
                </a:rPr>
                <a:t>・</a:t>
              </a:r>
              <a:r>
                <a:rPr lang="ja-JP" altLang="en-US" sz="600" dirty="0">
                  <a:solidFill>
                    <a:srgbClr val="FF0000"/>
                  </a:solidFill>
                  <a:latin typeface="HGS明朝B" panose="02020800000000000000" pitchFamily="18" charset="-128"/>
                  <a:ea typeface="HGS明朝B" panose="02020800000000000000" pitchFamily="18" charset="-128"/>
                </a:rPr>
                <a:t>全身関節痛</a:t>
              </a:r>
              <a:r>
                <a:rPr lang="ja-JP" altLang="en-US" sz="600" dirty="0">
                  <a:latin typeface="HGS明朝B" panose="02020800000000000000" pitchFamily="18" charset="-128"/>
                  <a:ea typeface="HGS明朝B" panose="02020800000000000000" pitchFamily="18" charset="-128"/>
                </a:rPr>
                <a:t>、坐骨神経痛のような痛み。</a:t>
              </a:r>
            </a:p>
            <a:p>
              <a:pPr marL="114300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ja-JP" altLang="en-US" sz="600" dirty="0">
                  <a:latin typeface="HGS明朝B" panose="02020800000000000000" pitchFamily="18" charset="-128"/>
                  <a:ea typeface="HGS明朝B" panose="02020800000000000000" pitchFamily="18" charset="-128"/>
                </a:rPr>
                <a:t>・</a:t>
              </a:r>
              <a:r>
                <a:rPr lang="ja-JP" altLang="en-US" sz="600" dirty="0">
                  <a:solidFill>
                    <a:srgbClr val="FF0000"/>
                  </a:solidFill>
                  <a:latin typeface="HGS明朝B" panose="02020800000000000000" pitchFamily="18" charset="-128"/>
                  <a:ea typeface="HGS明朝B" panose="02020800000000000000" pitchFamily="18" charset="-128"/>
                </a:rPr>
                <a:t>痛みが強く寝返りも打てない</a:t>
              </a:r>
              <a:r>
                <a:rPr lang="ja-JP" altLang="en-US" sz="600" dirty="0">
                  <a:latin typeface="HGS明朝B" panose="02020800000000000000" pitchFamily="18" charset="-128"/>
                  <a:ea typeface="HGS明朝B" panose="02020800000000000000" pitchFamily="18" charset="-128"/>
                </a:rPr>
                <a:t>状態。</a:t>
              </a:r>
            </a:p>
            <a:p>
              <a:pPr marL="1143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600" dirty="0">
                  <a:latin typeface="HGS明朝B" panose="02020800000000000000" pitchFamily="18" charset="-128"/>
                  <a:ea typeface="HGS明朝B" panose="02020800000000000000" pitchFamily="18" charset="-128"/>
                </a:rPr>
                <a:t>・</a:t>
              </a:r>
              <a:r>
                <a:rPr lang="ja-JP" altLang="en-US" sz="600" dirty="0">
                  <a:solidFill>
                    <a:srgbClr val="FF0000"/>
                  </a:solidFill>
                  <a:latin typeface="HGS明朝B" panose="02020800000000000000" pitchFamily="18" charset="-128"/>
                  <a:ea typeface="HGS明朝B" panose="02020800000000000000" pitchFamily="18" charset="-128"/>
                </a:rPr>
                <a:t>指・第一関節の痛みと盛り上がり。</a:t>
              </a:r>
            </a:p>
            <a:p>
              <a:pPr marL="1143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600" dirty="0">
                  <a:latin typeface="HGS明朝B" panose="02020800000000000000" pitchFamily="18" charset="-128"/>
                  <a:ea typeface="HGS明朝B" panose="02020800000000000000" pitchFamily="18" charset="-128"/>
                </a:rPr>
                <a:t>・全身各関節のうづき。</a:t>
              </a:r>
            </a:p>
            <a:p>
              <a:pPr marL="1143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600" dirty="0">
                  <a:latin typeface="HGS明朝B" panose="02020800000000000000" pitchFamily="18" charset="-128"/>
                  <a:ea typeface="HGS明朝B" panose="02020800000000000000" pitchFamily="18" charset="-128"/>
                </a:rPr>
                <a:t>・全身四肢の関節の腫れと痛み。</a:t>
              </a:r>
            </a:p>
            <a:p>
              <a:pPr marL="1143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600" dirty="0">
                  <a:latin typeface="HGS明朝B" panose="02020800000000000000" pitchFamily="18" charset="-128"/>
                  <a:ea typeface="HGS明朝B" panose="02020800000000000000" pitchFamily="18" charset="-128"/>
                </a:rPr>
                <a:t>・右手首の炎症と痛み、</a:t>
              </a:r>
              <a:r>
                <a:rPr lang="ja-JP" altLang="en-US" sz="600" dirty="0">
                  <a:solidFill>
                    <a:srgbClr val="FF0000"/>
                  </a:solidFill>
                  <a:latin typeface="HGS明朝B" panose="02020800000000000000" pitchFamily="18" charset="-128"/>
                  <a:ea typeface="HGS明朝B" panose="02020800000000000000" pitchFamily="18" charset="-128"/>
                </a:rPr>
                <a:t>ペンが握れない。</a:t>
              </a:r>
            </a:p>
            <a:p>
              <a:pPr marL="1143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600" dirty="0">
                  <a:latin typeface="HGS明朝B" panose="02020800000000000000" pitchFamily="18" charset="-128"/>
                  <a:ea typeface="HGS明朝B" panose="02020800000000000000" pitchFamily="18" charset="-128"/>
                </a:rPr>
                <a:t>・</a:t>
              </a:r>
              <a:r>
                <a:rPr lang="ja-JP" altLang="en-US" sz="600" dirty="0">
                  <a:latin typeface="+mj-ea"/>
                  <a:ea typeface="+mn-ea"/>
                </a:rPr>
                <a:t>首の痛み</a:t>
              </a:r>
              <a:r>
                <a:rPr lang="ja-JP" altLang="en-US" sz="600" dirty="0">
                  <a:solidFill>
                    <a:srgbClr val="564B3C"/>
                  </a:solidFill>
                  <a:latin typeface="HGS明朝B"/>
                  <a:ea typeface="HGS明朝B"/>
                </a:rPr>
                <a:t>。</a:t>
              </a:r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8945520" y="5500167"/>
              <a:ext cx="1859877" cy="121579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114300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ja-JP" altLang="en-US" sz="800" dirty="0">
                  <a:solidFill>
                    <a:schemeClr val="accent2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診断のつかない理由</a:t>
              </a:r>
            </a:p>
            <a:p>
              <a:pPr marL="114300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ja-JP" altLang="en-US" sz="800" dirty="0">
                  <a:solidFill>
                    <a:schemeClr val="accent2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患者として考えられること</a:t>
              </a:r>
              <a:endParaRPr lang="en-US" altLang="ja-JP" sz="800" dirty="0">
                <a:solidFill>
                  <a:schemeClr val="accent2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 marL="114300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endParaRPr lang="en-US" altLang="ja-JP" sz="800" dirty="0">
                <a:solidFill>
                  <a:schemeClr val="accent2">
                    <a:lumMod val="50000"/>
                  </a:schemeClr>
                </a:solidFill>
                <a:latin typeface="+mj-ea"/>
                <a:ea typeface="+mn-ea"/>
              </a:endParaRPr>
            </a:p>
            <a:p>
              <a:pPr marL="114300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endParaRPr lang="ja-JP" altLang="en-US" sz="100" dirty="0">
                <a:latin typeface="+mj-ea"/>
                <a:ea typeface="+mn-ea"/>
              </a:endParaRPr>
            </a:p>
            <a:p>
              <a:pPr marL="114300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93A299"/>
                </a:buClr>
                <a:defRPr/>
              </a:pPr>
              <a:r>
                <a:rPr lang="ja-JP" altLang="en-US" sz="600" dirty="0">
                  <a:solidFill>
                    <a:srgbClr val="564B3C"/>
                  </a:solidFill>
                  <a:latin typeface="HGS明朝B"/>
                  <a:ea typeface="HGS明朝B"/>
                </a:rPr>
                <a:t>・</a:t>
              </a:r>
              <a:r>
                <a:rPr lang="ja-JP" altLang="en-US" sz="600" dirty="0">
                  <a:solidFill>
                    <a:srgbClr val="FF0000"/>
                  </a:solidFill>
                  <a:latin typeface="HGS明朝B"/>
                  <a:ea typeface="HGS明朝B"/>
                </a:rPr>
                <a:t>乾癬と関係ないと思って伝えなかった。</a:t>
              </a:r>
            </a:p>
            <a:p>
              <a:pPr marL="114300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93A299"/>
                </a:buClr>
                <a:defRPr/>
              </a:pPr>
              <a:r>
                <a:rPr lang="ja-JP" altLang="en-US" sz="600" dirty="0">
                  <a:solidFill>
                    <a:srgbClr val="564B3C"/>
                  </a:solidFill>
                  <a:latin typeface="HGS明朝B"/>
                  <a:ea typeface="HGS明朝B"/>
                </a:rPr>
                <a:t>・</a:t>
              </a:r>
              <a:r>
                <a:rPr lang="ja-JP" altLang="en-US" sz="600" dirty="0">
                  <a:latin typeface="HGS明朝B"/>
                  <a:ea typeface="HGS明朝B"/>
                </a:rPr>
                <a:t>老人性の変形と思っていた。</a:t>
              </a:r>
            </a:p>
            <a:p>
              <a:pPr marL="114300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93A299"/>
                </a:buClr>
                <a:defRPr/>
              </a:pPr>
              <a:r>
                <a:rPr lang="ja-JP" altLang="en-US" sz="600" dirty="0">
                  <a:latin typeface="HGS明朝B"/>
                  <a:ea typeface="HGS明朝B"/>
                </a:rPr>
                <a:t>・尿酸値が高かった為、痛風と言われた。</a:t>
              </a:r>
              <a:endParaRPr lang="ja-JP" altLang="en-US" sz="600" dirty="0">
                <a:latin typeface="+mj-ea"/>
                <a:ea typeface="+mn-ea"/>
              </a:endParaRPr>
            </a:p>
            <a:p>
              <a:pPr marL="114300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ja-JP" altLang="en-US" sz="600" dirty="0">
                  <a:solidFill>
                    <a:srgbClr val="564B3C"/>
                  </a:solidFill>
                  <a:latin typeface="HGS明朝B"/>
                  <a:ea typeface="HGS明朝B"/>
                </a:rPr>
                <a:t>・</a:t>
              </a:r>
              <a:r>
                <a:rPr lang="ja-JP" altLang="en-US" sz="600" dirty="0">
                  <a:solidFill>
                    <a:srgbClr val="FF0000"/>
                  </a:solidFill>
                  <a:latin typeface="+mj-ea"/>
                  <a:ea typeface="+mn-ea"/>
                </a:rPr>
                <a:t>血液検査と画像で異常がみられない。</a:t>
              </a:r>
            </a:p>
            <a:p>
              <a:pPr marL="114300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ja-JP" altLang="en-US" sz="600" dirty="0">
                  <a:solidFill>
                    <a:srgbClr val="564B3C"/>
                  </a:solidFill>
                  <a:latin typeface="HGS明朝B"/>
                  <a:ea typeface="HGS明朝B"/>
                </a:rPr>
                <a:t>・</a:t>
              </a:r>
              <a:r>
                <a:rPr lang="ja-JP" altLang="en-US" sz="600" dirty="0">
                  <a:latin typeface="+mj-ea"/>
                  <a:ea typeface="+mn-ea"/>
                </a:rPr>
                <a:t>乾癬に詳しい整形外科医が少ない。</a:t>
              </a:r>
            </a:p>
            <a:p>
              <a:pPr marL="114300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ja-JP" altLang="en-US" sz="600" dirty="0">
                  <a:solidFill>
                    <a:srgbClr val="564B3C"/>
                  </a:solidFill>
                  <a:latin typeface="HGS明朝B"/>
                  <a:ea typeface="HGS明朝B"/>
                </a:rPr>
                <a:t>・</a:t>
              </a:r>
              <a:r>
                <a:rPr lang="ja-JP" altLang="en-US" sz="600" dirty="0">
                  <a:latin typeface="+mj-ea"/>
                  <a:ea typeface="+mn-ea"/>
                </a:rPr>
                <a:t>関節症を診られる皮膚科医が少ない。</a:t>
              </a:r>
            </a:p>
            <a:p>
              <a:pPr marL="114300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ja-JP" altLang="en-US" sz="600" dirty="0">
                  <a:latin typeface="+mj-ea"/>
                  <a:ea typeface="+mn-ea"/>
                </a:rPr>
                <a:t>　</a:t>
              </a:r>
              <a:r>
                <a:rPr lang="en-US" altLang="ja-JP" sz="500" dirty="0">
                  <a:solidFill>
                    <a:srgbClr val="0070C0"/>
                  </a:solidFill>
                  <a:latin typeface="+mj-ea"/>
                  <a:ea typeface="+mn-ea"/>
                </a:rPr>
                <a:t>(</a:t>
              </a:r>
              <a:r>
                <a:rPr lang="ja-JP" altLang="en-US" sz="500" dirty="0">
                  <a:solidFill>
                    <a:srgbClr val="0070C0"/>
                  </a:solidFill>
                  <a:latin typeface="+mj-ea"/>
                  <a:ea typeface="+mn-ea"/>
                </a:rPr>
                <a:t>皮膚科と整形外科の中間領域のため</a:t>
              </a:r>
              <a:r>
                <a:rPr lang="en-US" altLang="ja-JP" sz="500" dirty="0">
                  <a:solidFill>
                    <a:srgbClr val="0070C0"/>
                  </a:solidFill>
                  <a:latin typeface="+mj-ea"/>
                  <a:ea typeface="+mn-ea"/>
                </a:rPr>
                <a:t>)</a:t>
              </a:r>
              <a:endParaRPr lang="ja-JP" altLang="en-US" sz="500" dirty="0">
                <a:solidFill>
                  <a:srgbClr val="0070C0"/>
                </a:solidFill>
                <a:latin typeface="+mj-ea"/>
                <a:ea typeface="+mn-ea"/>
              </a:endParaRPr>
            </a:p>
            <a:p>
              <a:pPr marL="114300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ja-JP" altLang="en-US" sz="600" dirty="0">
                  <a:solidFill>
                    <a:srgbClr val="564B3C"/>
                  </a:solidFill>
                  <a:latin typeface="HGS明朝B"/>
                  <a:ea typeface="HGS明朝B"/>
                </a:rPr>
                <a:t>・</a:t>
              </a:r>
              <a:r>
                <a:rPr lang="ja-JP" altLang="en-US" sz="600" dirty="0">
                  <a:latin typeface="+mj-ea"/>
                  <a:ea typeface="+mn-ea"/>
                </a:rPr>
                <a:t>整形外科と皮膚科の診療連携が薄い。</a:t>
              </a:r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7796113" y="6856216"/>
              <a:ext cx="2800924" cy="24617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5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※</a:t>
              </a:r>
              <a:r>
                <a:rPr lang="ja-JP" altLang="en-US" sz="5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マクロミル </a:t>
              </a:r>
              <a:r>
                <a:rPr lang="ja-JP" altLang="en-US" sz="5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乾癬における関節症状インターネット調査 </a:t>
              </a:r>
              <a:r>
                <a:rPr lang="en-US" altLang="ja-JP" sz="5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2013</a:t>
              </a:r>
              <a:r>
                <a:rPr lang="ja-JP" altLang="en-US" sz="5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年</a:t>
              </a:r>
              <a:r>
                <a:rPr lang="en-US" altLang="ja-JP" sz="5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9</a:t>
              </a:r>
              <a:r>
                <a:rPr lang="ja-JP" altLang="en-US" sz="5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月　</a:t>
              </a:r>
              <a:r>
                <a:rPr lang="ja-JP" altLang="en-US" sz="5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江藤隆史 </a:t>
              </a:r>
              <a:r>
                <a:rPr lang="ja-JP" altLang="en-US" sz="5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先生 監修</a:t>
              </a:r>
              <a:endParaRPr lang="en-US" altLang="ja-JP" sz="5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5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　　東京</a:t>
              </a:r>
              <a:r>
                <a:rPr lang="ja-JP" altLang="en-US" sz="500">
                  <a:solidFill>
                    <a:schemeClr val="tx1">
                      <a:lumMod val="75000"/>
                      <a:lumOff val="25000"/>
                    </a:schemeClr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乾癬の会</a:t>
              </a:r>
              <a:r>
                <a:rPr lang="en-US" altLang="ja-JP" sz="500">
                  <a:solidFill>
                    <a:schemeClr val="tx1">
                      <a:lumMod val="75000"/>
                      <a:lumOff val="25000"/>
                    </a:schemeClr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P-PAT</a:t>
              </a:r>
              <a:r>
                <a:rPr lang="ja-JP" altLang="en-US" sz="500">
                  <a:solidFill>
                    <a:schemeClr val="tx1">
                      <a:lumMod val="75000"/>
                      <a:lumOff val="25000"/>
                    </a:schemeClr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アンケート調査結果より</a:t>
              </a:r>
              <a:r>
                <a:rPr lang="ja-JP" altLang="en-US" sz="5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引用</a:t>
              </a:r>
              <a:endParaRPr lang="en-US" altLang="ja-JP" sz="50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</p:grpSp>
      <p:grpSp>
        <p:nvGrpSpPr>
          <p:cNvPr id="2062" name="グループ化 14"/>
          <p:cNvGrpSpPr>
            <a:grpSpLocks/>
          </p:cNvGrpSpPr>
          <p:nvPr/>
        </p:nvGrpSpPr>
        <p:grpSpPr bwMode="auto">
          <a:xfrm>
            <a:off x="7450138" y="2366963"/>
            <a:ext cx="3267075" cy="2430462"/>
            <a:chOff x="7450566" y="2407383"/>
            <a:chExt cx="3267410" cy="2430000"/>
          </a:xfrm>
        </p:grpSpPr>
        <p:pic>
          <p:nvPicPr>
            <p:cNvPr id="2082" name="図 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0566" y="2407383"/>
              <a:ext cx="3240000" cy="243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正方形/長方形 18"/>
            <p:cNvSpPr/>
            <p:nvPr/>
          </p:nvSpPr>
          <p:spPr>
            <a:xfrm>
              <a:off x="7582342" y="3053372"/>
              <a:ext cx="1393968" cy="2142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 sz="2160" b="1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r>
                <a:rPr lang="ja-JP" altLang="en-US" sz="800" b="1" dirty="0">
                  <a:solidFill>
                    <a:prstClr val="black"/>
                  </a:solidFill>
                  <a:latin typeface="+mj-ea"/>
                  <a:ea typeface="+mn-ea"/>
                </a:rPr>
                <a:t>初めての医療機関での診断</a:t>
              </a: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9063631" y="2977187"/>
              <a:ext cx="1541620" cy="33807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 sz="2160" b="1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r>
                <a:rPr lang="ja-JP" altLang="en-US" sz="800" b="1">
                  <a:solidFill>
                    <a:prstClr val="black"/>
                  </a:solidFill>
                  <a:latin typeface="+mj-ea"/>
                  <a:ea typeface="+mn-ea"/>
                </a:rPr>
                <a:t>発病以後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 sz="2160" b="1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r>
                <a:rPr lang="ja-JP" altLang="en-US" sz="800" b="1">
                  <a:solidFill>
                    <a:prstClr val="black"/>
                  </a:solidFill>
                  <a:latin typeface="+mj-ea"/>
                  <a:ea typeface="+mn-ea"/>
                </a:rPr>
                <a:t>診断がつくまでの期間</a:t>
              </a:r>
              <a:endParaRPr lang="ja-JP" altLang="en-US" sz="800" b="1" dirty="0">
                <a:solidFill>
                  <a:prstClr val="black"/>
                </a:solidFill>
                <a:latin typeface="+mj-ea"/>
                <a:ea typeface="+mn-ea"/>
              </a:endParaRPr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7740597" y="4026580"/>
              <a:ext cx="1010035" cy="33855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 sz="1400" b="0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fld id="{812DCBA1-BC4F-49C1-9C81-8C96BBE9768F}" type="CATEGORYNAME">
                <a:rPr lang="ja-JP" altLang="en-US" sz="800">
                  <a:solidFill>
                    <a:prstClr val="black"/>
                  </a:solidFill>
                  <a:latin typeface="+mn-lt"/>
                  <a:ea typeface="+mn-ea"/>
                </a:rPr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 sz="1400" b="0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t>​</a:t>
              </a:fld>
              <a:r>
                <a:rPr lang="ja-JP" altLang="en-US" sz="800">
                  <a:solidFill>
                    <a:prstClr val="black"/>
                  </a:solidFill>
                  <a:latin typeface="+mn-lt"/>
                  <a:ea typeface="+mn-ea"/>
                </a:rPr>
                <a:t>
</a:t>
              </a:r>
              <a:fld id="{3DB471E5-E6D0-472A-8073-E421CFFBF2D1}" type="PERCENTAGE">
                <a:rPr lang="en-US" altLang="ja-JP" sz="800">
                  <a:solidFill>
                    <a:prstClr val="black"/>
                  </a:solidFill>
                  <a:latin typeface="+mn-lt"/>
                  <a:ea typeface="+mn-ea"/>
                </a:rPr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 sz="1400" b="0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t>​</a:t>
              </a:fld>
              <a:endParaRPr lang="ja-JP" altLang="en-US" sz="80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086" name="正方形/長方形 36"/>
            <p:cNvSpPr>
              <a:spLocks noChangeArrowheads="1"/>
            </p:cNvSpPr>
            <p:nvPr/>
          </p:nvSpPr>
          <p:spPr bwMode="auto">
            <a:xfrm>
              <a:off x="7545048" y="2580574"/>
              <a:ext cx="29516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/>
              <a:r>
                <a:rPr lang="ja-JP" altLang="en-US" sz="1400">
                  <a:solidFill>
                    <a:srgbClr val="0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関節症性乾癬をめぐる問題点</a:t>
              </a:r>
              <a:r>
                <a:rPr lang="en-US" altLang="ja-JP" sz="1400">
                  <a:solidFill>
                    <a:srgbClr val="0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(</a:t>
              </a:r>
              <a:r>
                <a:rPr lang="ja-JP" altLang="en-US" sz="1400">
                  <a:solidFill>
                    <a:srgbClr val="0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診断</a:t>
              </a:r>
              <a:r>
                <a:rPr lang="en-US" altLang="ja-JP" sz="1400">
                  <a:solidFill>
                    <a:srgbClr val="0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)</a:t>
              </a:r>
            </a:p>
          </p:txBody>
        </p:sp>
        <p:sp>
          <p:nvSpPr>
            <p:cNvPr id="2087" name="正方形/長方形 37"/>
            <p:cNvSpPr>
              <a:spLocks noChangeArrowheads="1"/>
            </p:cNvSpPr>
            <p:nvPr/>
          </p:nvSpPr>
          <p:spPr bwMode="auto">
            <a:xfrm>
              <a:off x="9230260" y="3652601"/>
              <a:ext cx="56297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/>
              <a:r>
                <a:rPr lang="ja-JP" altLang="en-US" sz="800"/>
                <a:t>１年以下</a:t>
              </a:r>
              <a:endParaRPr lang="en-US" altLang="ja-JP" sz="800"/>
            </a:p>
            <a:p>
              <a:pPr algn="ctr" eaLnBrk="1" hangingPunct="1"/>
              <a:r>
                <a:rPr lang="en-US" altLang="ja-JP" sz="800"/>
                <a:t>29.4%</a:t>
              </a: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9458897" y="4191693"/>
              <a:ext cx="624942" cy="33855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 sz="1400" b="0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r>
                <a:rPr lang="ja-JP" altLang="en-US" sz="800">
                  <a:solidFill>
                    <a:prstClr val="black"/>
                  </a:solidFill>
                  <a:latin typeface="+mn-lt"/>
                  <a:ea typeface="+mn-ea"/>
                </a:rPr>
                <a:t>１年以上
</a:t>
              </a:r>
              <a:fld id="{BCB41315-8B67-4563-9B42-576918E8CD6C}" type="PERCENTAGE">
                <a:rPr lang="en-US" altLang="ja-JP" sz="800">
                  <a:solidFill>
                    <a:prstClr val="black"/>
                  </a:solidFill>
                  <a:latin typeface="+mn-lt"/>
                  <a:ea typeface="+mn-ea"/>
                </a:rPr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 sz="1400" b="0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t>​</a:t>
              </a:fld>
              <a:endParaRPr lang="ja-JP" altLang="en-US" sz="80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089" name="正方形/長方形 41"/>
            <p:cNvSpPr>
              <a:spLocks noChangeArrowheads="1"/>
            </p:cNvSpPr>
            <p:nvPr/>
          </p:nvSpPr>
          <p:spPr bwMode="auto">
            <a:xfrm>
              <a:off x="9958702" y="3829859"/>
              <a:ext cx="60414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/>
              <a:r>
                <a:rPr lang="ja-JP" altLang="en-US" sz="800">
                  <a:solidFill>
                    <a:srgbClr val="000000"/>
                  </a:solidFill>
                </a:rPr>
                <a:t>５年以上</a:t>
              </a:r>
              <a:endParaRPr lang="en-US" altLang="ja-JP" sz="800">
                <a:solidFill>
                  <a:srgbClr val="000000"/>
                </a:solidFill>
              </a:endParaRPr>
            </a:p>
            <a:p>
              <a:pPr algn="ctr" eaLnBrk="1" hangingPunct="1"/>
              <a:r>
                <a:rPr lang="en-US" altLang="ja-JP" sz="800">
                  <a:solidFill>
                    <a:srgbClr val="000000"/>
                  </a:solidFill>
                </a:rPr>
                <a:t>17.6%</a:t>
              </a:r>
              <a:endParaRPr lang="ja-JP" altLang="en-US" sz="800">
                <a:solidFill>
                  <a:srgbClr val="000000"/>
                </a:solidFill>
              </a:endParaRPr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10193542" y="3366758"/>
              <a:ext cx="524434" cy="27699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 sz="1400" b="0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fld id="{81C12D63-073F-458B-80D1-96C81B9D26B2}" type="CATEGORYNAME">
                <a:rPr lang="ja-JP" altLang="en-US" sz="600">
                  <a:solidFill>
                    <a:prstClr val="black"/>
                  </a:solidFill>
                  <a:latin typeface="+mn-lt"/>
                  <a:ea typeface="+mn-ea"/>
                </a:rPr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 sz="1400" b="0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t>​</a:t>
              </a:fld>
              <a:r>
                <a:rPr lang="ja-JP" altLang="en-US" sz="600">
                  <a:solidFill>
                    <a:prstClr val="black"/>
                  </a:solidFill>
                  <a:latin typeface="+mn-lt"/>
                  <a:ea typeface="+mn-ea"/>
                </a:rPr>
                <a:t>
</a:t>
              </a:r>
              <a:fld id="{569D5F7A-0D56-4EBE-A4A0-F3CC61AC595C}" type="PERCENTAGE">
                <a:rPr lang="en-US" altLang="ja-JP" sz="600">
                  <a:solidFill>
                    <a:prstClr val="black"/>
                  </a:solidFill>
                  <a:latin typeface="+mn-lt"/>
                  <a:ea typeface="+mn-ea"/>
                </a:rPr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 sz="1400" b="0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t>​</a:t>
              </a:fld>
              <a:endParaRPr lang="ja-JP" altLang="en-US" sz="60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9721635" y="3371257"/>
              <a:ext cx="609079" cy="27699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 sz="1400" b="0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fld id="{6565AA92-4BDF-41B5-95B8-B4E0B9DA981A}" type="CATEGORYNAME">
                <a:rPr lang="ja-JP" altLang="en-US" sz="600">
                  <a:solidFill>
                    <a:prstClr val="black"/>
                  </a:solidFill>
                  <a:latin typeface="+mn-lt"/>
                  <a:ea typeface="+mn-ea"/>
                </a:rPr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 sz="1400" b="0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t>​</a:t>
              </a:fld>
              <a:r>
                <a:rPr lang="ja-JP" altLang="en-US" sz="600">
                  <a:solidFill>
                    <a:prstClr val="black"/>
                  </a:solidFill>
                  <a:latin typeface="+mn-lt"/>
                  <a:ea typeface="+mn-ea"/>
                </a:rPr>
                <a:t>
</a:t>
              </a:r>
              <a:fld id="{D8D2F8AF-EF5B-420C-AECA-B6955AAB5937}" type="PERCENTAGE">
                <a:rPr lang="en-US" altLang="ja-JP" sz="600">
                  <a:solidFill>
                    <a:prstClr val="black"/>
                  </a:solidFill>
                  <a:latin typeface="+mn-lt"/>
                  <a:ea typeface="+mn-ea"/>
                </a:rPr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 sz="1400" b="0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t>​</a:t>
              </a:fld>
              <a:endParaRPr lang="ja-JP" altLang="en-US" sz="60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8250168" y="3547696"/>
              <a:ext cx="665120" cy="33855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 sz="1400" b="0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fld id="{017275FA-D098-4E5C-B1C9-B2503C1D3A4D}" type="CATEGORYNAME">
                <a:rPr lang="ja-JP" altLang="en-US" sz="800">
                  <a:solidFill>
                    <a:prstClr val="black"/>
                  </a:solidFill>
                  <a:latin typeface="+mn-lt"/>
                  <a:ea typeface="+mn-ea"/>
                </a:rPr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 sz="1400" b="0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t>​</a:t>
              </a:fld>
              <a:r>
                <a:rPr lang="ja-JP" altLang="en-US" sz="800" dirty="0">
                  <a:solidFill>
                    <a:prstClr val="black"/>
                  </a:solidFill>
                  <a:latin typeface="+mn-lt"/>
                  <a:ea typeface="+mn-ea"/>
                </a:rPr>
                <a:t>
</a:t>
              </a:r>
              <a:fld id="{F78A92E6-EFA7-490D-8684-900E9F54A78B}" type="PERCENTAGE">
                <a:rPr lang="en-US" altLang="ja-JP" sz="800">
                  <a:solidFill>
                    <a:prstClr val="black"/>
                  </a:solidFill>
                  <a:latin typeface="+mn-lt"/>
                  <a:ea typeface="+mn-ea"/>
                </a:rPr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 sz="1400" b="0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t>​</a:t>
              </a:fld>
              <a:endParaRPr lang="en-US" altLang="ja-JP" sz="800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2063" name="グループ化 7"/>
          <p:cNvGrpSpPr>
            <a:grpSpLocks/>
          </p:cNvGrpSpPr>
          <p:nvPr/>
        </p:nvGrpSpPr>
        <p:grpSpPr bwMode="auto">
          <a:xfrm>
            <a:off x="7453313" y="-25400"/>
            <a:ext cx="3240087" cy="2430463"/>
            <a:chOff x="7453666" y="-24807"/>
            <a:chExt cx="3240000" cy="2430000"/>
          </a:xfrm>
        </p:grpSpPr>
        <p:pic>
          <p:nvPicPr>
            <p:cNvPr id="2076" name="図 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3666" y="-24807"/>
              <a:ext cx="3240000" cy="243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77" name="正方形/長方形 10"/>
            <p:cNvSpPr>
              <a:spLocks noChangeArrowheads="1"/>
            </p:cNvSpPr>
            <p:nvPr/>
          </p:nvSpPr>
          <p:spPr bwMode="auto">
            <a:xfrm>
              <a:off x="7660078" y="94590"/>
              <a:ext cx="287290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関節症性乾癬で苦しむ患者</a:t>
              </a: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7633048" y="648165"/>
              <a:ext cx="1877963" cy="46028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900" b="1">
                  <a:latin typeface="+mj-ea"/>
                  <a:ea typeface="+mn-ea"/>
                </a:rPr>
                <a:t>～主に訴える症状～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700" b="1">
                  <a:latin typeface="+mj-ea"/>
                  <a:ea typeface="+mn-ea"/>
                </a:rPr>
                <a:t> ・手足の指の痛みや変形が起こる</a:t>
              </a:r>
              <a:r>
                <a:rPr lang="ja-JP" altLang="en-US" sz="800" b="1">
                  <a:latin typeface="+mj-ea"/>
                  <a:ea typeface="+mn-ea"/>
                </a:rPr>
                <a:t>。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700" b="1">
                  <a:latin typeface="+mj-ea"/>
                  <a:ea typeface="+mn-ea"/>
                </a:rPr>
                <a:t> ・腰や背中、首の痛みや癒着</a:t>
              </a:r>
              <a:r>
                <a:rPr lang="en-US" altLang="ja-JP" sz="700" b="1">
                  <a:latin typeface="+mj-ea"/>
                  <a:ea typeface="+mn-ea"/>
                </a:rPr>
                <a:t>(</a:t>
              </a:r>
              <a:r>
                <a:rPr lang="ja-JP" altLang="en-US" sz="700" b="1">
                  <a:latin typeface="+mj-ea"/>
                  <a:ea typeface="+mn-ea"/>
                </a:rPr>
                <a:t>脊椎炎型</a:t>
              </a:r>
              <a:r>
                <a:rPr lang="en-US" altLang="ja-JP" sz="700" b="1">
                  <a:latin typeface="+mj-ea"/>
                  <a:ea typeface="+mn-ea"/>
                </a:rPr>
                <a:t>)</a:t>
              </a:r>
              <a:endParaRPr lang="ja-JP" altLang="en-US" sz="700">
                <a:latin typeface="+mn-lt"/>
                <a:ea typeface="+mn-ea"/>
              </a:endParaRP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7633048" y="1459223"/>
              <a:ext cx="1963685" cy="90787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900" b="1">
                  <a:latin typeface="+mj-ea"/>
                  <a:ea typeface="+mn-ea"/>
                </a:rPr>
                <a:t>～生活障害～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700" b="1">
                  <a:latin typeface="+mj-ea"/>
                  <a:ea typeface="+mn-ea"/>
                </a:rPr>
                <a:t> </a:t>
              </a:r>
              <a:r>
                <a:rPr lang="ja-JP" altLang="en-US" sz="600" b="1">
                  <a:latin typeface="+mj-ea"/>
                  <a:ea typeface="+mn-ea"/>
                </a:rPr>
                <a:t>・お箸もペンも持てない、手先を使う作業に支障が　　　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600" b="1">
                  <a:latin typeface="+mj-ea"/>
                  <a:ea typeface="+mn-ea"/>
                </a:rPr>
                <a:t>    出る。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700" b="1">
                  <a:latin typeface="+mj-ea"/>
                  <a:ea typeface="+mn-ea"/>
                </a:rPr>
                <a:t> </a:t>
              </a:r>
              <a:r>
                <a:rPr lang="ja-JP" altLang="en-US" sz="600" b="1">
                  <a:latin typeface="+mj-ea"/>
                  <a:ea typeface="+mn-ea"/>
                </a:rPr>
                <a:t>・脊椎の癒着により体が曲げられない。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600" b="1">
                  <a:latin typeface="+mj-ea"/>
                  <a:ea typeface="+mn-ea"/>
                </a:rPr>
                <a:t>     呼ばれて振り向く事もできない、コップの水を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600" b="1">
                  <a:latin typeface="+mj-ea"/>
                  <a:ea typeface="+mn-ea"/>
                </a:rPr>
                <a:t>　  飲む事もできない。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00" b="1">
                <a:latin typeface="+mj-ea"/>
                <a:ea typeface="+mn-ea"/>
              </a:endParaRP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600" b="1">
                  <a:latin typeface="+mj-ea"/>
                  <a:ea typeface="+mn-ea"/>
                </a:rPr>
                <a:t>　就学・就労へ大きく影響を及ぼすことも・・・　　</a:t>
              </a:r>
              <a:endParaRPr lang="ja-JP" altLang="en-US" sz="600" dirty="0">
                <a:latin typeface="+mn-lt"/>
                <a:ea typeface="+mn-ea"/>
              </a:endParaRPr>
            </a:p>
          </p:txBody>
        </p:sp>
        <p:sp>
          <p:nvSpPr>
            <p:cNvPr id="30" name="Text Box 11"/>
            <p:cNvSpPr txBox="1">
              <a:spLocks noChangeArrowheads="1"/>
            </p:cNvSpPr>
            <p:nvPr/>
          </p:nvSpPr>
          <p:spPr bwMode="auto">
            <a:xfrm>
              <a:off x="9672931" y="1051313"/>
              <a:ext cx="998510" cy="1857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ja-JP" altLang="en-US" sz="600" b="1" dirty="0">
                  <a:latin typeface="+mj-ea"/>
                  <a:ea typeface="+mj-ea"/>
                </a:rPr>
                <a:t>＜指の変形＞</a:t>
              </a:r>
            </a:p>
          </p:txBody>
        </p:sp>
        <p:sp>
          <p:nvSpPr>
            <p:cNvPr id="31" name="Text Box 12"/>
            <p:cNvSpPr txBox="1">
              <a:spLocks noChangeArrowheads="1"/>
            </p:cNvSpPr>
            <p:nvPr/>
          </p:nvSpPr>
          <p:spPr bwMode="auto">
            <a:xfrm>
              <a:off x="9611020" y="2179811"/>
              <a:ext cx="1047722" cy="1841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ja-JP" altLang="en-US" sz="600" b="1" dirty="0">
                  <a:latin typeface="+mj-ea"/>
                  <a:ea typeface="+mj-ea"/>
                </a:rPr>
                <a:t>＜</a:t>
              </a:r>
              <a:r>
                <a:rPr lang="en-US" altLang="ja-JP" sz="600" b="1" dirty="0" err="1">
                  <a:latin typeface="+mj-ea"/>
                  <a:ea typeface="+mj-ea"/>
                </a:rPr>
                <a:t>bomboo</a:t>
              </a:r>
              <a:r>
                <a:rPr lang="en-US" altLang="ja-JP" sz="600" b="1" dirty="0">
                  <a:latin typeface="+mj-ea"/>
                  <a:ea typeface="+mj-ea"/>
                </a:rPr>
                <a:t> spine</a:t>
              </a:r>
              <a:r>
                <a:rPr lang="ja-JP" altLang="en-US" sz="600" dirty="0">
                  <a:latin typeface="+mj-ea"/>
                  <a:ea typeface="+mj-ea"/>
                </a:rPr>
                <a:t>＞</a:t>
              </a:r>
            </a:p>
          </p:txBody>
        </p:sp>
      </p:grpSp>
      <p:sp>
        <p:nvSpPr>
          <p:cNvPr id="51" name="テキスト ボックス 50"/>
          <p:cNvSpPr txBox="1"/>
          <p:nvPr/>
        </p:nvSpPr>
        <p:spPr>
          <a:xfrm>
            <a:off x="7610475" y="7138988"/>
            <a:ext cx="1439863" cy="200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700" dirty="0">
                <a:solidFill>
                  <a:schemeClr val="accent1">
                    <a:lumMod val="50000"/>
                  </a:schemeClr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日本乾癬患者連合会</a:t>
            </a:r>
            <a:r>
              <a:rPr lang="en-US" altLang="ja-JP" sz="700" dirty="0">
                <a:solidFill>
                  <a:schemeClr val="accent1">
                    <a:lumMod val="50000"/>
                  </a:schemeClr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WEB</a:t>
            </a:r>
            <a:r>
              <a:rPr lang="ja-JP" altLang="en-US" sz="700" dirty="0">
                <a:solidFill>
                  <a:schemeClr val="accent1">
                    <a:lumMod val="50000"/>
                  </a:schemeClr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サイト</a:t>
            </a:r>
          </a:p>
        </p:txBody>
      </p:sp>
      <p:cxnSp>
        <p:nvCxnSpPr>
          <p:cNvPr id="55" name="直線コネクタ 54"/>
          <p:cNvCxnSpPr/>
          <p:nvPr/>
        </p:nvCxnSpPr>
        <p:spPr>
          <a:xfrm>
            <a:off x="95250" y="1065213"/>
            <a:ext cx="1347788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>
            <a:off x="1651000" y="1065213"/>
            <a:ext cx="2268538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正方形/長方形 56"/>
          <p:cNvSpPr/>
          <p:nvPr/>
        </p:nvSpPr>
        <p:spPr>
          <a:xfrm>
            <a:off x="7740597" y="3985894"/>
            <a:ext cx="1010035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 sz="14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fld id="{812DCBA1-BC4F-49C1-9C81-8C96BBE9768F}" type="CATEGORYNAME">
              <a:rPr lang="ja-JP" altLang="en-US" sz="800">
                <a:solidFill>
                  <a:prstClr val="black"/>
                </a:solidFill>
                <a:latin typeface="+mn-lt"/>
                <a:ea typeface="+mn-ea"/>
              </a:rPr>
              <a:pPr algn="ctr">
                <a:defRPr sz="1400" b="0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t>​</a:t>
            </a:fld>
            <a:r>
              <a:rPr lang="ja-JP" altLang="en-US" sz="800">
                <a:solidFill>
                  <a:prstClr val="black"/>
                </a:solidFill>
                <a:latin typeface="+mn-lt"/>
                <a:ea typeface="+mn-ea"/>
              </a:rPr>
              <a:t>
</a:t>
            </a:r>
            <a:fld id="{3DB471E5-E6D0-472A-8073-E421CFFBF2D1}" type="PERCENTAGE">
              <a:rPr lang="en-US" altLang="ja-JP" sz="800">
                <a:solidFill>
                  <a:prstClr val="black"/>
                </a:solidFill>
                <a:latin typeface="+mn-lt"/>
                <a:ea typeface="+mn-ea"/>
              </a:rPr>
              <a:pPr algn="ctr">
                <a:defRPr sz="1400" b="0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t>​</a:t>
            </a:fld>
            <a:endParaRPr lang="ja-JP" altLang="en-US" sz="800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8250168" y="3507010"/>
            <a:ext cx="66512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 sz="14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fld id="{017275FA-D098-4E5C-B1C9-B2503C1D3A4D}" type="CATEGORYNAME">
              <a:rPr lang="ja-JP" altLang="en-US" sz="800">
                <a:solidFill>
                  <a:prstClr val="black"/>
                </a:solidFill>
                <a:latin typeface="+mn-lt"/>
                <a:ea typeface="+mn-ea"/>
              </a:rPr>
              <a:pPr algn="ctr">
                <a:defRPr sz="1400" b="0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t>​</a:t>
            </a:fld>
            <a:r>
              <a:rPr lang="ja-JP" altLang="en-US" sz="800" dirty="0">
                <a:solidFill>
                  <a:prstClr val="black"/>
                </a:solidFill>
                <a:latin typeface="+mn-lt"/>
                <a:ea typeface="+mn-ea"/>
              </a:rPr>
              <a:t>
</a:t>
            </a:r>
            <a:fld id="{F78A92E6-EFA7-490D-8684-900E9F54A78B}" type="PERCENTAGE">
              <a:rPr lang="en-US" altLang="ja-JP" sz="800">
                <a:solidFill>
                  <a:prstClr val="black"/>
                </a:solidFill>
                <a:latin typeface="+mn-lt"/>
                <a:ea typeface="+mn-ea"/>
              </a:rPr>
              <a:pPr algn="ctr">
                <a:defRPr sz="1400" b="0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t>​</a:t>
            </a:fld>
            <a:endParaRPr lang="en-US" altLang="ja-JP" sz="800" dirty="0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7776421" y="4105507"/>
            <a:ext cx="1010035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 sz="14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fld id="{812DCBA1-BC4F-49C1-9C81-8C96BBE9768F}" type="CATEGORYNAME">
              <a:rPr lang="ja-JP" altLang="en-US" sz="800">
                <a:solidFill>
                  <a:prstClr val="black"/>
                </a:solidFill>
                <a:latin typeface="+mn-lt"/>
                <a:ea typeface="+mn-ea"/>
              </a:rPr>
              <a:pPr algn="ctr">
                <a:defRPr sz="1400" b="0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t>​</a:t>
            </a:fld>
            <a:r>
              <a:rPr lang="ja-JP" altLang="en-US" sz="800">
                <a:solidFill>
                  <a:prstClr val="black"/>
                </a:solidFill>
                <a:latin typeface="+mn-lt"/>
                <a:ea typeface="+mn-ea"/>
              </a:rPr>
              <a:t>
</a:t>
            </a:r>
            <a:fld id="{3DB471E5-E6D0-472A-8073-E421CFFBF2D1}" type="PERCENTAGE">
              <a:rPr lang="en-US" altLang="ja-JP" sz="800">
                <a:solidFill>
                  <a:prstClr val="black"/>
                </a:solidFill>
                <a:latin typeface="+mn-lt"/>
                <a:ea typeface="+mn-ea"/>
              </a:rPr>
              <a:pPr algn="ctr">
                <a:defRPr sz="1400" b="0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t>​</a:t>
            </a:fld>
            <a:endParaRPr lang="ja-JP" altLang="en-US" sz="800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8285992" y="3626623"/>
            <a:ext cx="66512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 sz="14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fld id="{017275FA-D098-4E5C-B1C9-B2503C1D3A4D}" type="CATEGORYNAME">
              <a:rPr lang="ja-JP" altLang="en-US" sz="800">
                <a:solidFill>
                  <a:prstClr val="black"/>
                </a:solidFill>
                <a:latin typeface="+mn-lt"/>
                <a:ea typeface="+mn-ea"/>
              </a:rPr>
              <a:pPr algn="ctr">
                <a:defRPr sz="1400" b="0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t>​</a:t>
            </a:fld>
            <a:r>
              <a:rPr lang="ja-JP" altLang="en-US" sz="800" dirty="0">
                <a:solidFill>
                  <a:prstClr val="black"/>
                </a:solidFill>
                <a:latin typeface="+mn-lt"/>
                <a:ea typeface="+mn-ea"/>
              </a:rPr>
              <a:t>
</a:t>
            </a:r>
            <a:fld id="{F78A92E6-EFA7-490D-8684-900E9F54A78B}" type="PERCENTAGE">
              <a:rPr lang="en-US" altLang="ja-JP" sz="800">
                <a:solidFill>
                  <a:prstClr val="black"/>
                </a:solidFill>
                <a:latin typeface="+mn-lt"/>
                <a:ea typeface="+mn-ea"/>
              </a:rPr>
              <a:pPr algn="ctr">
                <a:defRPr sz="1400" b="0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t>​</a:t>
            </a:fld>
            <a:endParaRPr lang="en-US" altLang="ja-JP" sz="800" dirty="0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2075" name="正方形/長方形 3"/>
          <p:cNvSpPr>
            <a:spLocks noChangeArrowheads="1"/>
          </p:cNvSpPr>
          <p:nvPr/>
        </p:nvSpPr>
        <p:spPr bwMode="auto">
          <a:xfrm>
            <a:off x="1503023" y="1805701"/>
            <a:ext cx="427327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600">
                <a:latin typeface="HG明朝E" panose="02020909000000000000" pitchFamily="17" charset="-128"/>
                <a:ea typeface="HG明朝E" panose="02020909000000000000" pitchFamily="17" charset="-128"/>
              </a:rPr>
              <a:t>“</a:t>
            </a:r>
            <a:r>
              <a:rPr lang="ja-JP" altLang="en-US" sz="1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皮膚科</a:t>
            </a:r>
            <a:r>
              <a:rPr lang="ja-JP" altLang="en-US" sz="160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の先生方の深いご理解</a:t>
            </a:r>
            <a:r>
              <a:rPr lang="ja-JP" altLang="en-US" sz="1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と</a:t>
            </a:r>
            <a:endParaRPr lang="en-US" altLang="ja-JP" sz="160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eaLnBrk="1" hangingPunct="1"/>
            <a:r>
              <a:rPr lang="ja-JP" altLang="en-US" sz="1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ご支援</a:t>
            </a:r>
            <a:r>
              <a:rPr lang="ja-JP" altLang="en-US" sz="160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を何卒宜しくお願い</a:t>
            </a:r>
            <a:r>
              <a:rPr lang="ja-JP" altLang="en-US" sz="1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致します</a:t>
            </a:r>
            <a:r>
              <a:rPr lang="ja-JP" altLang="en-US" sz="1600">
                <a:latin typeface="HG明朝E" panose="02020909000000000000" pitchFamily="17" charset="-128"/>
                <a:ea typeface="HG明朝E" panose="02020909000000000000" pitchFamily="17" charset="-128"/>
              </a:rPr>
              <a:t>”</a:t>
            </a:r>
            <a:endParaRPr lang="en-US" altLang="ja-JP" sz="1400"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7783667" y="4088599"/>
            <a:ext cx="10100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fld id="{812DCBA1-BC4F-49C1-9C81-8C96BBE9768F}" type="CATEGORYNAME">
              <a:rPr lang="ja-JP" altLang="en-US" sz="800" smtClean="0"/>
              <a:pPr algn="ctr">
                <a:defRPr sz="1400" b="0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t>診断されなかった</a:t>
            </a:fld>
            <a:r>
              <a:rPr lang="ja-JP" altLang="en-US" sz="800" smtClean="0"/>
              <a:t>
</a:t>
            </a:r>
            <a:fld id="{3DB471E5-E6D0-472A-8073-E421CFFBF2D1}" type="PERCENTAGE">
              <a:rPr lang="en-US" altLang="ja-JP" sz="800" smtClean="0"/>
              <a:pPr algn="ctr">
                <a:defRPr sz="1400" b="0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t>70.9%</a:t>
            </a:fld>
            <a:endParaRPr lang="ja-JP" altLang="en-US" sz="800"/>
          </a:p>
        </p:txBody>
      </p:sp>
      <p:sp>
        <p:nvSpPr>
          <p:cNvPr id="62" name="正方形/長方形 61"/>
          <p:cNvSpPr/>
          <p:nvPr/>
        </p:nvSpPr>
        <p:spPr>
          <a:xfrm>
            <a:off x="8293238" y="3609715"/>
            <a:ext cx="6651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fld id="{017275FA-D098-4E5C-B1C9-B2503C1D3A4D}" type="CATEGORYNAME">
              <a:rPr lang="ja-JP" altLang="en-US" sz="800"/>
              <a:pPr algn="ctr">
                <a:defRPr sz="1400" b="0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t>診断された</a:t>
            </a:fld>
            <a:r>
              <a:rPr lang="ja-JP" altLang="en-US" sz="800" dirty="0"/>
              <a:t>
</a:t>
            </a:r>
            <a:fld id="{F78A92E6-EFA7-490D-8684-900E9F54A78B}" type="PERCENTAGE">
              <a:rPr lang="en-US" altLang="ja-JP" sz="800"/>
              <a:pPr algn="ctr">
                <a:defRPr sz="1400" b="0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t>29.1%</a:t>
            </a:fld>
            <a:endParaRPr lang="en-US" altLang="ja-JP" sz="800" dirty="0"/>
          </a:p>
        </p:txBody>
      </p:sp>
      <p:sp>
        <p:nvSpPr>
          <p:cNvPr id="64" name="正方形/長方形 63"/>
          <p:cNvSpPr/>
          <p:nvPr/>
        </p:nvSpPr>
        <p:spPr bwMode="auto">
          <a:xfrm>
            <a:off x="5754999" y="1995698"/>
            <a:ext cx="176374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7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※</a:t>
            </a:r>
            <a:r>
              <a:rPr lang="ja-JP" altLang="en-US" sz="7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第</a:t>
            </a:r>
            <a:r>
              <a:rPr lang="en-US" altLang="ja-JP" sz="7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113</a:t>
            </a:r>
            <a:r>
              <a:rPr lang="ja-JP" altLang="en-US" sz="7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回日本皮膚科学会</a:t>
            </a:r>
            <a:r>
              <a:rPr lang="ja-JP" altLang="en-US" sz="7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総会発表演題</a:t>
            </a:r>
            <a:endParaRPr lang="en-US" altLang="ja-JP" sz="70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5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　　 </a:t>
            </a:r>
            <a:r>
              <a:rPr lang="en-US" altLang="ja-JP" sz="5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P22-4 </a:t>
            </a:r>
            <a:r>
              <a:rPr lang="en-US" altLang="ja-JP" sz="5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(5/31 17:25-18:10</a:t>
            </a:r>
            <a:r>
              <a:rPr lang="ja-JP" altLang="en-US" sz="5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ポスター会場</a:t>
            </a:r>
            <a:r>
              <a:rPr lang="en-US" altLang="ja-JP" sz="5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)</a:t>
            </a:r>
            <a:endParaRPr lang="en-US" altLang="ja-JP" sz="50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50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「</a:t>
            </a:r>
            <a:r>
              <a:rPr lang="ja-JP" altLang="en-US" sz="50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関節症性</a:t>
            </a:r>
            <a:r>
              <a:rPr lang="ja-JP" altLang="en-US" sz="500">
                <a:solidFill>
                  <a:schemeClr val="tx1">
                    <a:lumMod val="75000"/>
                    <a:lumOff val="25000"/>
                  </a:schemeClr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乾癬の受療行動の動向インターネット患者</a:t>
            </a:r>
            <a:r>
              <a:rPr lang="ja-JP" altLang="en-US" sz="50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調査」</a:t>
            </a:r>
            <a:endParaRPr lang="ja-JP" altLang="en-US" sz="500">
              <a:solidFill>
                <a:schemeClr val="tx1">
                  <a:lumMod val="75000"/>
                  <a:lumOff val="25000"/>
                </a:schemeClr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50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発表者</a:t>
            </a:r>
            <a:r>
              <a:rPr lang="ja-JP" altLang="en-US" sz="50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：上嶋 祐太先生、</a:t>
            </a:r>
            <a:r>
              <a:rPr lang="ja-JP" altLang="en-US" sz="500">
                <a:solidFill>
                  <a:schemeClr val="tx1">
                    <a:lumMod val="75000"/>
                    <a:lumOff val="25000"/>
                  </a:schemeClr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江藤 </a:t>
            </a:r>
            <a:r>
              <a:rPr lang="ja-JP" altLang="en-US" sz="50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隆史</a:t>
            </a:r>
            <a:r>
              <a:rPr lang="ja-JP" altLang="en-US" sz="50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先生（東京逓信）</a:t>
            </a:r>
            <a:endParaRPr lang="ja-JP" altLang="en-US" sz="500" dirty="0">
              <a:solidFill>
                <a:schemeClr val="tx1">
                  <a:lumMod val="75000"/>
                  <a:lumOff val="25000"/>
                </a:schemeClr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cxnSp>
        <p:nvCxnSpPr>
          <p:cNvPr id="65" name="直線コネクタ 64"/>
          <p:cNvCxnSpPr/>
          <p:nvPr/>
        </p:nvCxnSpPr>
        <p:spPr>
          <a:xfrm>
            <a:off x="113818" y="1409427"/>
            <a:ext cx="105092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/>
          <p:nvPr/>
        </p:nvCxnSpPr>
        <p:spPr>
          <a:xfrm>
            <a:off x="2014055" y="1409427"/>
            <a:ext cx="342265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>
            <a:off x="1955318" y="1673791"/>
            <a:ext cx="61118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>
            <a:off x="3177693" y="1673791"/>
            <a:ext cx="2286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347</TotalTime>
  <Words>299</Words>
  <Application>Microsoft Office PowerPoint</Application>
  <PresentationFormat>ユーザー設定</PresentationFormat>
  <Paragraphs>81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0</vt:i4>
      </vt:variant>
      <vt:variant>
        <vt:lpstr>スライド タイトル</vt:lpstr>
      </vt:variant>
      <vt:variant>
        <vt:i4>1</vt:i4>
      </vt:variant>
    </vt:vector>
  </HeadingPairs>
  <TitlesOfParts>
    <vt:vector size="15" baseType="lpstr">
      <vt:lpstr>AR Pゴシック体S</vt:lpstr>
      <vt:lpstr>AR P丸ゴシック体E</vt:lpstr>
      <vt:lpstr>HGPｺﾞｼｯｸE</vt:lpstr>
      <vt:lpstr>HGP創英角ｺﾞｼｯｸUB</vt:lpstr>
      <vt:lpstr>HGS創英角ﾎﾟｯﾌﾟ体</vt:lpstr>
      <vt:lpstr>HGS明朝B</vt:lpstr>
      <vt:lpstr>HG創英角ﾎﾟｯﾌﾟ体</vt:lpstr>
      <vt:lpstr>HG明朝E</vt:lpstr>
      <vt:lpstr>ＭＳ Ｐゴシック</vt:lpstr>
      <vt:lpstr>ＭＳ Ｐ明朝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ken</dc:creator>
  <cp:lastModifiedBy>ken</cp:lastModifiedBy>
  <cp:revision>50</cp:revision>
  <cp:lastPrinted>2014-05-28T07:24:05Z</cp:lastPrinted>
  <dcterms:created xsi:type="dcterms:W3CDTF">2014-04-17T00:20:09Z</dcterms:created>
  <dcterms:modified xsi:type="dcterms:W3CDTF">2014-05-28T07:48:51Z</dcterms:modified>
</cp:coreProperties>
</file>